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1" r:id="rId1"/>
  </p:sldMasterIdLst>
  <p:notesMasterIdLst>
    <p:notesMasterId r:id="rId38"/>
  </p:notesMasterIdLst>
  <p:handoutMasterIdLst>
    <p:handoutMasterId r:id="rId39"/>
  </p:handoutMasterIdLst>
  <p:sldIdLst>
    <p:sldId id="267" r:id="rId2"/>
    <p:sldId id="274" r:id="rId3"/>
    <p:sldId id="275" r:id="rId4"/>
    <p:sldId id="296" r:id="rId5"/>
    <p:sldId id="298" r:id="rId6"/>
    <p:sldId id="309" r:id="rId7"/>
    <p:sldId id="300" r:id="rId8"/>
    <p:sldId id="271" r:id="rId9"/>
    <p:sldId id="276" r:id="rId10"/>
    <p:sldId id="278" r:id="rId11"/>
    <p:sldId id="279" r:id="rId12"/>
    <p:sldId id="303" r:id="rId13"/>
    <p:sldId id="295" r:id="rId14"/>
    <p:sldId id="277" r:id="rId15"/>
    <p:sldId id="281" r:id="rId16"/>
    <p:sldId id="290" r:id="rId17"/>
    <p:sldId id="282" r:id="rId18"/>
    <p:sldId id="304" r:id="rId19"/>
    <p:sldId id="306" r:id="rId20"/>
    <p:sldId id="299" r:id="rId21"/>
    <p:sldId id="283" r:id="rId22"/>
    <p:sldId id="280" r:id="rId23"/>
    <p:sldId id="291" r:id="rId24"/>
    <p:sldId id="292" r:id="rId25"/>
    <p:sldId id="284" r:id="rId26"/>
    <p:sldId id="293" r:id="rId27"/>
    <p:sldId id="294" r:id="rId28"/>
    <p:sldId id="285" r:id="rId29"/>
    <p:sldId id="305" r:id="rId30"/>
    <p:sldId id="307" r:id="rId31"/>
    <p:sldId id="301" r:id="rId32"/>
    <p:sldId id="286" r:id="rId33"/>
    <p:sldId id="287" r:id="rId34"/>
    <p:sldId id="308" r:id="rId35"/>
    <p:sldId id="302" r:id="rId36"/>
    <p:sldId id="272" r:id="rId37"/>
  </p:sldIdLst>
  <p:sldSz cx="13004800" cy="9753600"/>
  <p:notesSz cx="6797675" cy="99266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5068">
          <p15:clr>
            <a:srgbClr val="A4A3A4"/>
          </p15:clr>
        </p15:guide>
        <p15:guide id="2" pos="7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D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4879" autoAdjust="0"/>
  </p:normalViewPr>
  <p:slideViewPr>
    <p:cSldViewPr>
      <p:cViewPr varScale="1">
        <p:scale>
          <a:sx n="45" d="100"/>
          <a:sy n="45" d="100"/>
        </p:scale>
        <p:origin x="1910" y="34"/>
      </p:cViewPr>
      <p:guideLst>
        <p:guide orient="horz" pos="5068"/>
        <p:guide pos="785"/>
      </p:guideLst>
    </p:cSldViewPr>
  </p:slideViewPr>
  <p:outlineViewPr>
    <p:cViewPr>
      <p:scale>
        <a:sx n="33" d="100"/>
        <a:sy n="33" d="100"/>
      </p:scale>
      <p:origin x="0" y="43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r">
              <a:defRPr sz="1200"/>
            </a:lvl1pPr>
          </a:lstStyle>
          <a:p>
            <a:pPr>
              <a:defRPr/>
            </a:pPr>
            <a:fld id="{341DE077-EFAD-45F7-9648-23A848E86495}" type="datetimeFigureOut">
              <a:rPr lang="cs-CZ"/>
              <a:pPr>
                <a:defRPr/>
              </a:pPr>
              <a:t>21.6.2015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r">
              <a:defRPr sz="1200"/>
            </a:lvl1pPr>
          </a:lstStyle>
          <a:p>
            <a:pPr>
              <a:defRPr/>
            </a:pPr>
            <a:fld id="{804138DD-3E93-4CB8-9D96-82F3872D973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426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r">
              <a:defRPr sz="1200"/>
            </a:lvl1pPr>
          </a:lstStyle>
          <a:p>
            <a:pPr>
              <a:defRPr/>
            </a:pPr>
            <a:fld id="{AC9FFA57-19BB-4AB4-989A-C6B18F6795E6}" type="datetimeFigureOut">
              <a:rPr lang="cs-CZ"/>
              <a:pPr>
                <a:defRPr/>
              </a:pPr>
              <a:t>21.6.2015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75" tIns="45638" rIns="91275" bIns="45638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275" tIns="45638" rIns="91275" bIns="45638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r">
              <a:defRPr sz="1200"/>
            </a:lvl1pPr>
          </a:lstStyle>
          <a:p>
            <a:pPr>
              <a:defRPr/>
            </a:pPr>
            <a:fld id="{7BEC0968-DD2B-40FF-B311-5D8530236E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96757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9089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Pouze obnovní opatření, nikoliv</a:t>
            </a:r>
            <a:r>
              <a:rPr lang="cs-CZ" baseline="0" dirty="0" smtClean="0"/>
              <a:t> udržovací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Nestavební: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instalace hnízdních budek, ochranných prvků k omezení mortality ptáků na skleněných stěnách, trolejích, nestavební opatření k usměrnění bezpečného pohybu živočichů apod.) a opatření související s minimalizací škod působených zvláště chráněnými druhy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724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zvýšení účinnosti stávajících rybích přechodů, speciálních rybích přechodů či opatření,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odstranění migračních překážek na vodních tocích,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instalace opatření k usměrnění nebo přemístění ryb a na vodu vázaných obratlovců podporující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jejich </a:t>
            </a:r>
            <a:r>
              <a:rPr lang="cs-CZ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poproudovou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migraci,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obnova konektivity vodního toku s nivními biotopy apod.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363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Puntík 2: zlepšení funkčního stavu biocenter a biokoridorů</a:t>
            </a:r>
          </a:p>
          <a:p>
            <a:r>
              <a:rPr lang="cs-CZ" dirty="0" smtClean="0"/>
              <a:t>ÚSES, realizace interakčních prvků podporujících ÚSES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9952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Podpůrná opatření: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zajištění dostatečně širokého pásu nivy pro přirozený vývoj koryta vodního toku,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vytváření a obnova prvků posilující druhovou biodiverzitu vodních a na vodu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vázaných organismů,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terénní úpravy koryta (dna) a břehů včetně pomístních zásahů umožňujících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 </a:t>
            </a:r>
            <a:r>
              <a:rPr lang="cs-CZ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renaturace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vodního toku a nivy apod.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808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provedení výchovného zásahu (prořezávky, probírky do 40, probírky 40+) se zachováním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příznivého počtu dřevin přirozené druhové skladby, zlepšení jejich konkurenční schopnosti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porostu a zajištění přirozené prostorové skladby porostu,</a:t>
            </a:r>
          </a:p>
          <a:p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vnos stanovištně vhodných keřů do porostních plášťů.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4243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4393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94532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09466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Minimální realizační výdaje</a:t>
            </a:r>
            <a:r>
              <a:rPr lang="cs-CZ" baseline="0" dirty="0" smtClean="0"/>
              <a:t> 250 000 Kč bez DPH</a:t>
            </a:r>
          </a:p>
          <a:p>
            <a:endParaRPr lang="cs-CZ" baseline="0" dirty="0" smtClean="0"/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10 % u projektů, jejichž celkové způsobilé přímé realizační výdaje nepřesahují 1 mil. Kč,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8 % u projektů, jejichž celkové způsobilé přímé realizační výdaje nepřesahují 3 mil. Kč,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7 % u projektů, jejichž celkové způsobilé přímé realizační výdaje nepřesahují 10 mil. Kč,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6 % u projektů, jejichž celkové způsobilé přímé realizační výdaje jsou vyšší než 10 mil. Kč.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7567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mtClean="0"/>
              <a:t>Slavkovský les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9758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7419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Doplňující aktivity: environmentální vzdělávání, environmentální poradenství, informační centrum, nepřipouští se pouze částečné obsazení objektu </a:t>
            </a:r>
            <a:endParaRPr lang="cs-CZ" dirty="0" smtClean="0"/>
          </a:p>
          <a:p>
            <a:r>
              <a:rPr lang="cs-CZ" dirty="0" smtClean="0"/>
              <a:t>Spolufinancování</a:t>
            </a:r>
            <a:r>
              <a:rPr lang="cs-CZ" baseline="0" dirty="0" smtClean="0"/>
              <a:t> -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prodej tematických propagačních a vzdělávacích materiálů, tiskovin a publikací, drobných předmětů, certifikovaných regionálních produktů, rov­něž je možný výběr parkovného nebo vstupného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9587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ochranu a ošetření dřevin,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likvidaci nevhodných náletových dře­vin,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likvidaci nežádoucích a invazních druhů a následné zajištění opatření proti jejich zmlazení či opětov­nému rozšíření,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lesních porostech výdaje na výsadbu a ochranu stanovištně vhod­ných druhů dřevin a odstranění stanovištně nevhodných druhů dřevin,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výdaje na odstranění či úpravu rizikových staveb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Nestavební: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instalace hnízdních budek, ochranných prvků k omezení mortality ptáků na skleněných stěnách, trolejích, nestavební opatření k usměrnění bezpečného pohybu živočichů apod.) a opatření související s minimalizací škod působených zvláště chráněnými druhy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4055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9006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942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16" y="185453"/>
            <a:ext cx="11553894" cy="105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0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679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428480" y="390597"/>
            <a:ext cx="2926080" cy="8322169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50240" y="390597"/>
            <a:ext cx="8561493" cy="832216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023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6845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27290" y="6267592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27290" y="4133993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406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240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610773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9639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606259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606259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783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70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8320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1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4516" y="388339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50241" y="2041032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7362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230" indent="0">
              <a:buNone/>
              <a:defRPr sz="4000"/>
            </a:lvl2pPr>
            <a:lvl3pPr marL="1300460" indent="0">
              <a:buNone/>
              <a:defRPr sz="3400"/>
            </a:lvl3pPr>
            <a:lvl4pPr marL="1950690" indent="0">
              <a:buNone/>
              <a:defRPr sz="2800"/>
            </a:lvl4pPr>
            <a:lvl5pPr marL="2600919" indent="0">
              <a:buNone/>
              <a:defRPr sz="2800"/>
            </a:lvl5pPr>
            <a:lvl6pPr marL="3251149" indent="0">
              <a:buNone/>
              <a:defRPr sz="2800"/>
            </a:lvl6pPr>
            <a:lvl7pPr marL="3901379" indent="0">
              <a:buNone/>
              <a:defRPr sz="2800"/>
            </a:lvl7pPr>
            <a:lvl8pPr marL="4551609" indent="0">
              <a:buNone/>
              <a:defRPr sz="2800"/>
            </a:lvl8pPr>
            <a:lvl9pPr marL="5201839" indent="0">
              <a:buNone/>
              <a:defRPr sz="28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19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240" y="2275841"/>
            <a:ext cx="11704320" cy="6436925"/>
          </a:xfrm>
          <a:prstGeom prst="rect">
            <a:avLst/>
          </a:prstGeom>
        </p:spPr>
        <p:txBody>
          <a:bodyPr vert="horz" lIns="130046" tIns="65023" rIns="130046" bIns="65023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50240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5DA9-2A86-4B27-8A4A-F419037203F8}" type="datetimeFigureOut">
              <a:rPr lang="cs-CZ" smtClean="0"/>
              <a:t>21.6.2015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443307" y="9040143"/>
            <a:ext cx="4118187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0A26A-0154-486C-AAD9-A82F17BDFDBE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34" y="286483"/>
            <a:ext cx="11553894" cy="105035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880" y="8981256"/>
            <a:ext cx="926501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4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130046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72" indent="-487672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623" indent="-406394" algn="l" defTabSz="1300460" rtl="0" eaLnBrk="1" latinLnBrk="0" hangingPunct="1">
        <a:spcBef>
          <a:spcPct val="20000"/>
        </a:spcBef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chranapritrody.cz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Lucie.landova@nature.cz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72" y="6388968"/>
            <a:ext cx="2726059" cy="204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31" y="6388968"/>
            <a:ext cx="1928813" cy="202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S:\_Odbor péče o přírodu a krajinu\OP ŽIVOTNÍ PROSTŘEDÍ\fotky_web\Liberec\Tůně Jizerka\PA2100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044" y="6387307"/>
            <a:ext cx="2705920" cy="202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S:\_Odbor péče o přírodu a krajinu\OP ŽIVOTNÍ PROSTŘEDÍ\fotky_web\Liberec\RP Blatný p\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404" y="6405041"/>
            <a:ext cx="2709168" cy="203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957784" y="1780456"/>
            <a:ext cx="11054080" cy="209070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PO 4 </a:t>
            </a:r>
            <a:b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Ochrana a péče o přírodu a krajinu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821880" y="4084713"/>
            <a:ext cx="9103360" cy="1800200"/>
          </a:xfrm>
        </p:spPr>
        <p:txBody>
          <a:bodyPr>
            <a:noAutofit/>
          </a:bodyPr>
          <a:lstStyle/>
          <a:p>
            <a:r>
              <a:rPr lang="cs-CZ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Lucie Landová</a:t>
            </a:r>
          </a:p>
          <a:p>
            <a:r>
              <a:rPr lang="cs-CZ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Agentura ochrany přírody a krajiny ČR</a:t>
            </a:r>
          </a:p>
          <a:p>
            <a:r>
              <a:rPr lang="en-US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r>
              <a:rPr lang="cs-CZ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lang="cs-CZ" sz="3600" dirty="0">
                <a:latin typeface="Helvetica" panose="020B0604020202020204" pitchFamily="34" charset="0"/>
                <a:cs typeface="Helvetica" panose="020B0604020202020204" pitchFamily="34" charset="0"/>
              </a:rPr>
              <a:t>6</a:t>
            </a:r>
            <a:r>
              <a:rPr lang="cs-CZ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 2015</a:t>
            </a:r>
            <a:endParaRPr lang="cs-CZ" sz="3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669752" y="2500536"/>
            <a:ext cx="11704320" cy="667575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sz="40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4.1.1</a:t>
            </a:r>
            <a: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sz="4000" dirty="0"/>
              <a:t>Zajišťování péče o NP, CHKO, NPR, NPP a lokality soustavy území </a:t>
            </a:r>
            <a:r>
              <a:rPr lang="cs-CZ" sz="4000" dirty="0" smtClean="0"/>
              <a:t>Natura 2000 </a:t>
            </a:r>
            <a:r>
              <a:rPr lang="cs-CZ" sz="4000" dirty="0"/>
              <a:t>(realizace opatření k zajištění či zlepšení stavu předmětů ochrany včetně tvorby </a:t>
            </a:r>
            <a:r>
              <a:rPr lang="cs-CZ" sz="4000" dirty="0" smtClean="0"/>
              <a:t>či zlepšení </a:t>
            </a:r>
            <a:r>
              <a:rPr lang="cs-CZ" sz="4000" dirty="0"/>
              <a:t>stavu návštěvnické infrastruktury). Dále sběr informací, tvorba </a:t>
            </a:r>
            <a:r>
              <a:rPr lang="cs-CZ" sz="4000" dirty="0" smtClean="0"/>
              <a:t>informačních a </a:t>
            </a:r>
            <a:r>
              <a:rPr lang="cs-CZ" sz="4000" dirty="0"/>
              <a:t>technických nástrojů a podkladů pro zajištění ochrany a péče o NP, CHKO, NPR, </a:t>
            </a:r>
            <a:r>
              <a:rPr lang="cs-CZ" sz="4000" dirty="0" smtClean="0"/>
              <a:t>NPP </a:t>
            </a:r>
            <a:r>
              <a:rPr lang="pt-BR" sz="4000" dirty="0" smtClean="0"/>
              <a:t>a </a:t>
            </a:r>
            <a:r>
              <a:rPr lang="pt-BR" sz="4000" dirty="0"/>
              <a:t>lokality soustavy území Natura 2000 a o cílové </a:t>
            </a:r>
            <a:r>
              <a:rPr lang="pt-BR" sz="4000" dirty="0" smtClean="0"/>
              <a:t>organismy</a:t>
            </a:r>
            <a:endParaRPr lang="cs-CZ" sz="4000" dirty="0" smtClean="0"/>
          </a:p>
          <a:p>
            <a:endParaRPr lang="cs-CZ" sz="4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2400"/>
              </a:spcAft>
            </a:pPr>
            <a: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Implementace soustavy Natura 2000</a:t>
            </a:r>
          </a:p>
          <a:p>
            <a:pPr>
              <a:spcAft>
                <a:spcPts val="2400"/>
              </a:spcAft>
            </a:pPr>
            <a: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Plánování péče o NP, CHKO, </a:t>
            </a:r>
            <a:b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NPR, NPP a lokality soustavy </a:t>
            </a:r>
            <a:b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území Natura 2000</a:t>
            </a:r>
          </a:p>
          <a:p>
            <a:pPr>
              <a:spcBef>
                <a:spcPts val="3600"/>
              </a:spcBef>
            </a:pPr>
            <a:r>
              <a:rPr lang="cs-CZ" sz="3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Zajištění </a:t>
            </a:r>
            <a:r>
              <a:rPr lang="cs-CZ" sz="3800" b="1" dirty="0">
                <a:latin typeface="Helvetica" panose="020B0604020202020204" pitchFamily="34" charset="0"/>
                <a:cs typeface="Helvetica" panose="020B0604020202020204" pitchFamily="34" charset="0"/>
              </a:rPr>
              <a:t>péče o NP, CHKO, NPR, NPP a lokality soustavy území </a:t>
            </a:r>
            <a:r>
              <a:rPr lang="cs-CZ" sz="3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Natura 2000</a:t>
            </a:r>
            <a:endParaRPr lang="cs-CZ" sz="38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10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 idx="4294967295"/>
          </p:nvPr>
        </p:nvSpPr>
        <p:spPr>
          <a:xfrm>
            <a:off x="650240" y="1547662"/>
            <a:ext cx="11703050" cy="668337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4.1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Vývojový diagram: spojnice 10"/>
          <p:cNvSpPr/>
          <p:nvPr/>
        </p:nvSpPr>
        <p:spPr>
          <a:xfrm>
            <a:off x="7798544" y="4516760"/>
            <a:ext cx="3600400" cy="3528392"/>
          </a:xfrm>
          <a:prstGeom prst="flowChartConnector">
            <a:avLst/>
          </a:prstGeom>
          <a:solidFill>
            <a:schemeClr val="accent3">
              <a:alpha val="77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Obě opatření pouze kraje, AOPK ČR, Správy NP, Správa jeskyní ČR</a:t>
            </a:r>
          </a:p>
        </p:txBody>
      </p:sp>
    </p:spTree>
    <p:extLst>
      <p:ext uri="{BB962C8B-B14F-4D97-AF65-F5344CB8AC3E}">
        <p14:creationId xmlns:p14="http://schemas.microsoft.com/office/powerpoint/2010/main" val="70218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50240" y="1348409"/>
            <a:ext cx="11704320" cy="92743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Výše podpory SC 4.1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sz="half" idx="1"/>
          </p:nvPr>
        </p:nvSpPr>
        <p:spPr>
          <a:xfrm>
            <a:off x="650240" y="2755905"/>
            <a:ext cx="5743787" cy="6284238"/>
          </a:xfrm>
        </p:spPr>
        <p:txBody>
          <a:bodyPr>
            <a:normAutofit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endParaRPr lang="en-US" sz="29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en-US" sz="29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29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Rezortní </a:t>
            </a:r>
            <a:r>
              <a:rPr lang="cs-CZ" sz="29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organizace MŽP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2800" dirty="0" smtClean="0"/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2800" dirty="0" smtClean="0"/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en-US" sz="3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en-US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Ostatní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žadatelé</a:t>
            </a:r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6610773" y="2816445"/>
            <a:ext cx="5743787" cy="6284238"/>
          </a:xfrm>
        </p:spPr>
        <p:txBody>
          <a:bodyPr/>
          <a:lstStyle/>
          <a:p>
            <a:pPr marL="3251149" lvl="5" indent="0">
              <a:buNone/>
            </a:pPr>
            <a:endParaRPr lang="cs-CZ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251149" lvl="5" indent="0">
              <a:lnSpc>
                <a:spcPct val="150000"/>
              </a:lnSpc>
              <a:buNone/>
            </a:pPr>
            <a:r>
              <a:rPr lang="cs-CZ" sz="4400" b="1" dirty="0" smtClean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100 %</a:t>
            </a:r>
          </a:p>
          <a:p>
            <a:pPr marL="3251149" lvl="5" indent="0">
              <a:buNone/>
            </a:pPr>
            <a:endParaRPr lang="cs-CZ" sz="4400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251149" lvl="5" indent="0">
              <a:buNone/>
            </a:pPr>
            <a:endParaRPr lang="cs-CZ" sz="4400" b="1" dirty="0" smtClean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251149" lvl="5" indent="0">
              <a:buNone/>
            </a:pPr>
            <a:endParaRPr lang="cs-CZ" sz="4400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251149" lvl="5" indent="0">
              <a:buNone/>
            </a:pPr>
            <a:r>
              <a:rPr lang="cs-CZ" sz="4400" b="1" dirty="0" smtClean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85 %</a:t>
            </a:r>
            <a:endParaRPr lang="cs-CZ" sz="4400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11</a:t>
            </a:fld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7303883" y="3558864"/>
            <a:ext cx="2016224" cy="864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>
            <a:off x="7303883" y="6860315"/>
            <a:ext cx="2016224" cy="864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485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4.1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101800" y="2428528"/>
            <a:ext cx="10729192" cy="6336704"/>
          </a:xfrm>
        </p:spPr>
        <p:txBody>
          <a:bodyPr>
            <a:normAutofit fontScale="62500" lnSpcReduction="20000"/>
          </a:bodyPr>
          <a:lstStyle/>
          <a:p>
            <a:pPr lvl="0" algn="l"/>
            <a:r>
              <a:rPr lang="cs-CZ" sz="4800" dirty="0">
                <a:solidFill>
                  <a:schemeClr val="tx1"/>
                </a:solidFill>
              </a:rPr>
              <a:t>B</a:t>
            </a:r>
            <a:r>
              <a:rPr lang="cs-CZ" sz="4800" dirty="0" smtClean="0">
                <a:solidFill>
                  <a:schemeClr val="tx1"/>
                </a:solidFill>
              </a:rPr>
              <a:t>udování </a:t>
            </a:r>
            <a:r>
              <a:rPr lang="cs-CZ" sz="4800" dirty="0">
                <a:solidFill>
                  <a:schemeClr val="tx1"/>
                </a:solidFill>
              </a:rPr>
              <a:t>a údržba návštěvnické infrastruktury v ZCHÚ a </a:t>
            </a:r>
            <a:r>
              <a:rPr lang="cs-CZ" sz="4800" dirty="0" smtClean="0">
                <a:solidFill>
                  <a:schemeClr val="tx1"/>
                </a:solidFill>
              </a:rPr>
              <a:t>NATURA 2000: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Projekt vyplývá z plánu/zásad péče o ZCHÚ, ze smluvní ochrany </a:t>
            </a:r>
            <a:r>
              <a:rPr lang="cs-CZ" sz="4800" dirty="0" smtClean="0"/>
              <a:t>nebo SDO</a:t>
            </a:r>
          </a:p>
          <a:p>
            <a:pPr algn="l"/>
            <a:r>
              <a:rPr lang="cs-CZ" sz="4800" dirty="0">
                <a:solidFill>
                  <a:schemeClr val="tx1"/>
                </a:solidFill>
              </a:rPr>
              <a:t>Opatření výstavba a rekonstrukce návštěvnických </a:t>
            </a:r>
            <a:r>
              <a:rPr lang="cs-CZ" sz="4800" dirty="0" smtClean="0">
                <a:solidFill>
                  <a:schemeClr val="tx1"/>
                </a:solidFill>
              </a:rPr>
              <a:t>středisek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Standard pasivní budovy – novinka na základě MV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Projekt musí být uveden v platném plánu/zásadách </a:t>
            </a:r>
            <a:r>
              <a:rPr lang="cs-CZ" sz="4800" dirty="0"/>
              <a:t>péče o </a:t>
            </a:r>
            <a:r>
              <a:rPr lang="cs-CZ" sz="4800" dirty="0" smtClean="0"/>
              <a:t>ZCHÚ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Objekt musí plnit výhradně funkci návštěvnického střediska s možnými doplňujícími </a:t>
            </a:r>
            <a:r>
              <a:rPr lang="cs-CZ" sz="4800" dirty="0" smtClean="0"/>
              <a:t>aktivitami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Projekt musí plnit interpretační plány po dobu </a:t>
            </a:r>
            <a:r>
              <a:rPr lang="cs-CZ" sz="4800" dirty="0" smtClean="0"/>
              <a:t>udržitelnosti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Objekt návštěvnického střediska může být využíván pro </a:t>
            </a:r>
            <a:r>
              <a:rPr lang="cs-CZ" sz="4800" dirty="0" smtClean="0"/>
              <a:t>činnosti</a:t>
            </a:r>
            <a:r>
              <a:rPr lang="cs-CZ" sz="4800" dirty="0"/>
              <a:t>, které umožňují </a:t>
            </a:r>
            <a:r>
              <a:rPr lang="cs-CZ" sz="4800" dirty="0" smtClean="0"/>
              <a:t>samofinancování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bude zajišťovat celoroční nebo sezónní provoz</a:t>
            </a:r>
          </a:p>
          <a:p>
            <a:pPr lvl="0" algn="l"/>
            <a:endParaRPr lang="cs-CZ" dirty="0"/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9851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885776" y="1420416"/>
            <a:ext cx="11054080" cy="982765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Specifické způsobilé výdaje 4.1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101800" y="2428528"/>
            <a:ext cx="10801200" cy="6408712"/>
          </a:xfrm>
        </p:spPr>
        <p:txBody>
          <a:bodyPr>
            <a:normAutofit fontScale="62500" lnSpcReduction="20000"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800" dirty="0" smtClean="0"/>
              <a:t>M</a:t>
            </a:r>
            <a:r>
              <a:rPr lang="cs-CZ" sz="4800" dirty="0" err="1" smtClean="0"/>
              <a:t>zdové</a:t>
            </a:r>
            <a:r>
              <a:rPr lang="cs-CZ" sz="4800" dirty="0" smtClean="0"/>
              <a:t> náklady</a:t>
            </a:r>
            <a:endParaRPr lang="en-US" sz="4800" dirty="0" smtClean="0"/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Sběr </a:t>
            </a:r>
            <a:r>
              <a:rPr lang="cs-CZ" sz="4800" dirty="0" smtClean="0"/>
              <a:t>informací a monitoring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Specifická opatření na podporu předmětu ochrany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Výdaje na nestavební opatření a úpravy zaměřené na ochranu živočichů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Lze zahrnout výdaje spojené s rekonstrukcí cest s polopropustným a propustným povrchem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Nákup hmotného a nehmotného majetku nutného k realizaci opatření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Výdaje na informační a osvětovou kampaň, je-li součástí projektu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 smtClean="0"/>
              <a:t>NS – možný i nákup stavby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Pronájem lokalit na uložení odtěženého materiálu do 5 % způsobilých přímých realizačních </a:t>
            </a:r>
            <a:r>
              <a:rPr lang="cs-CZ" sz="4800" dirty="0" smtClean="0"/>
              <a:t>výdajů – resortní </a:t>
            </a:r>
            <a:r>
              <a:rPr lang="cs-CZ" sz="4800" dirty="0" err="1" smtClean="0"/>
              <a:t>org</a:t>
            </a:r>
            <a:r>
              <a:rPr lang="cs-CZ" sz="4800" dirty="0" smtClean="0"/>
              <a:t>.</a:t>
            </a:r>
            <a:endParaRPr lang="cs-CZ" sz="4800" dirty="0"/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8506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776680" y="1132384"/>
            <a:ext cx="11704320" cy="1625600"/>
          </a:xfrm>
        </p:spPr>
        <p:txBody>
          <a:bodyPr>
            <a:normAutofit fontScale="90000"/>
          </a:bodyPr>
          <a:lstStyle/>
          <a:p>
            <a:r>
              <a:rPr lang="en-US" sz="5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SC 4.2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Po</a:t>
            </a:r>
            <a:r>
              <a:rPr lang="cs-CZ" sz="4400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sílit biodiverzitu</a:t>
            </a:r>
            <a:endParaRPr lang="cs-CZ" sz="4400" dirty="0">
              <a:solidFill>
                <a:schemeClr val="bg1">
                  <a:lumMod val="5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14</a:t>
            </a:fld>
            <a:endParaRPr lang="cs-CZ"/>
          </a:p>
        </p:txBody>
      </p:sp>
      <p:pic>
        <p:nvPicPr>
          <p:cNvPr id="1026" name="Picture 2" descr="http://fotogalerie.nature.cz/ShowImage.ashx?image=/12313/20120509134942_12313/133658875394ec5.jpg&amp;phototype=K9yM6f/O+b2rrlCZ9zzTRjxwlL2axx/GbpG/0ONajNKAnztADECDCMZPKk+krqZ4PZQ8LXrbKLBGt1mri7MNxA==&amp;orientation=0&amp;author=Michal%20Pe%C5%A1ata&amp;ahash=5Y/5TFsXsm+iuzinmiguLjLNEVuSexHia/1wry1Vp1olNDsQdPa8pTQxHL4uX55sznRlH1AOoXjZ0YOZks/Syw=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840" y="3060743"/>
            <a:ext cx="7596000" cy="506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78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420416"/>
            <a:ext cx="11704320" cy="792088"/>
          </a:xfrm>
        </p:spPr>
        <p:txBody>
          <a:bodyPr>
            <a:noAutofit/>
          </a:bodyPr>
          <a:lstStyle/>
          <a:p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Aktivity SC 4.2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650240" y="2716560"/>
            <a:ext cx="5743787" cy="599620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51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4.2.1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Péče </a:t>
            </a:r>
            <a:r>
              <a:rPr lang="cs-CZ" sz="5100" dirty="0">
                <a:latin typeface="Helvetica" panose="020B0604020202020204" pitchFamily="34" charset="0"/>
                <a:cs typeface="Helvetica" panose="020B0604020202020204" pitchFamily="34" charset="0"/>
              </a:rPr>
              <a:t>o vzácné 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druhy a 	jejich biotopy</a:t>
            </a:r>
          </a:p>
          <a:p>
            <a:pPr marL="0" indent="0">
              <a:buNone/>
            </a:pPr>
            <a:endParaRPr lang="cs-CZ" sz="51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51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4.2.2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Péče </a:t>
            </a:r>
            <a:r>
              <a:rPr lang="cs-CZ" sz="5100" dirty="0">
                <a:latin typeface="Helvetica" panose="020B0604020202020204" pitchFamily="34" charset="0"/>
                <a:cs typeface="Helvetica" panose="020B0604020202020204" pitchFamily="34" charset="0"/>
              </a:rPr>
              <a:t>o cenná 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stanoviště a </a:t>
            </a:r>
            <a:r>
              <a:rPr lang="cs-CZ" sz="5100" dirty="0">
                <a:latin typeface="Helvetica" panose="020B0604020202020204" pitchFamily="34" charset="0"/>
                <a:cs typeface="Helvetica" panose="020B0604020202020204" pitchFamily="34" charset="0"/>
              </a:rPr>
              <a:t>jejich 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obnova </a:t>
            </a:r>
            <a:r>
              <a:rPr lang="cs-CZ" sz="5100" dirty="0"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tvorba</a:t>
            </a:r>
          </a:p>
          <a:p>
            <a:pPr marL="0" indent="0">
              <a:buNone/>
            </a:pPr>
            <a:endParaRPr lang="cs-CZ" sz="36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6610773" y="2644552"/>
            <a:ext cx="5743787" cy="606821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 4.2.1 + 4.2.2: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speciální péče cílená na podporu vzácných druhů a jejich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biotopů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speciální péče o vzácné biotopy, jako jsou například rašeliniště, písčiny a stepní biotopy,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cílená na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zlepšení jejich kvality a druhového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složení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jako součást realizace opatření také sběr informací, hodnocení rizik, hodnocení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efektivity opatření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, tvorba informačních a technických nástrojů k ochraně druhů a stanovišť,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osvěta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interpretace hodnot PP a PR v podobě jednoduchých zařízení instalovaných v terénu,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např. naučné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tabule, naučné stezky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9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348408"/>
            <a:ext cx="11704320" cy="864096"/>
          </a:xfrm>
        </p:spPr>
        <p:txBody>
          <a:bodyPr>
            <a:noAutofit/>
          </a:bodyPr>
          <a:lstStyle/>
          <a:p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Aktivity SC 4.2</a:t>
            </a:r>
            <a:endParaRPr lang="cs-CZ" sz="5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cs-CZ" sz="32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4.2.3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Prevence šíření a omezování výskytu invazních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druhů</a:t>
            </a:r>
          </a:p>
          <a:p>
            <a:pPr marL="0" indent="0">
              <a:buNone/>
            </a:pPr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4.2.4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  Předcházení, minimalizace a náprava škod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způsobených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zvláště chráněnými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druhy živočichů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na majetku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 4.2.3: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mapování a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monitoring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eradikace, popř. regulace invazních druhů (sečení, výřez, odchyt či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odlov…)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obnova stanovišť po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eradikaci (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pouze v odůvodněných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případech)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jako součást realizace opatření také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osvěta</a:t>
            </a:r>
          </a:p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 4.2.4: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realizace opatření na zajištění prevence a zmírnění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škod</a:t>
            </a: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jako součást realizace opatření také osvěta</a:t>
            </a:r>
          </a:p>
          <a:p>
            <a:endParaRPr lang="cs-CZ" sz="3200" dirty="0" smtClean="0"/>
          </a:p>
          <a:p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46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50240" y="2077142"/>
            <a:ext cx="11704320" cy="584735"/>
          </a:xfrm>
        </p:spPr>
        <p:txBody>
          <a:bodyPr>
            <a:normAutofit fontScale="90000"/>
          </a:bodyPr>
          <a:lstStyle/>
          <a:p>
            <a:r>
              <a:rPr lang="cs-CZ" sz="5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Výše podpory SC 4.2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650240" y="3220616"/>
            <a:ext cx="5743787" cy="5492150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Všechny aktivity a typy opatření</a:t>
            </a:r>
          </a:p>
          <a:p>
            <a:pPr marL="0" indent="0">
              <a:buNone/>
            </a:pPr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spcBef>
                <a:spcPts val="3000"/>
              </a:spcBef>
              <a:buNone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Typy žadatelů:	</a:t>
            </a:r>
            <a:r>
              <a:rPr lang="cs-CZ" dirty="0" smtClean="0"/>
              <a:t>	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6610773" y="2533198"/>
            <a:ext cx="5743787" cy="6179568"/>
          </a:xfrm>
        </p:spPr>
        <p:txBody>
          <a:bodyPr/>
          <a:lstStyle/>
          <a:p>
            <a:pPr marL="1950689" lvl="3" indent="0">
              <a:buNone/>
            </a:pPr>
            <a:r>
              <a:rPr lang="cs-CZ" dirty="0" smtClean="0"/>
              <a:t>	</a:t>
            </a:r>
          </a:p>
          <a:p>
            <a:pPr marL="1950689" lvl="3" indent="0">
              <a:buNone/>
            </a:pPr>
            <a:r>
              <a:rPr lang="cs-CZ" dirty="0">
                <a:solidFill>
                  <a:srgbClr val="00B050"/>
                </a:solidFill>
              </a:rPr>
              <a:t>	</a:t>
            </a:r>
            <a:r>
              <a:rPr lang="cs-CZ" dirty="0" smtClean="0">
                <a:solidFill>
                  <a:srgbClr val="00B050"/>
                </a:solidFill>
              </a:rPr>
              <a:t>	</a:t>
            </a:r>
          </a:p>
          <a:p>
            <a:pPr marL="1950689" lvl="3" indent="0">
              <a:buNone/>
            </a:pPr>
            <a:r>
              <a:rPr lang="cs-CZ" sz="4400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cs-CZ" sz="4400" dirty="0" smtClean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cs-CZ" sz="44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85 %</a:t>
            </a:r>
          </a:p>
          <a:p>
            <a:pPr marL="1950689" lvl="3" indent="0">
              <a:buNone/>
            </a:pPr>
            <a:endParaRPr lang="cs-CZ" sz="4400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1950689" lvl="3" indent="0">
              <a:buNone/>
            </a:pPr>
            <a:r>
              <a:rPr lang="cs-CZ" sz="4400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</a:t>
            </a:r>
            <a:r>
              <a:rPr lang="cs-CZ" sz="44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šichni žadatelé</a:t>
            </a:r>
            <a:endParaRPr lang="cs-CZ" sz="44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17</a:t>
            </a:fld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7274332" y="3220616"/>
            <a:ext cx="2097627" cy="864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9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4.2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317824" y="2428528"/>
            <a:ext cx="10369152" cy="6336704"/>
          </a:xfrm>
        </p:spPr>
        <p:txBody>
          <a:bodyPr>
            <a:normAutofit fontScale="62500" lnSpcReduction="20000"/>
          </a:bodyPr>
          <a:lstStyle/>
          <a:p>
            <a:pPr lvl="0" algn="l"/>
            <a:r>
              <a:rPr lang="cs-CZ" sz="4800" dirty="0">
                <a:solidFill>
                  <a:schemeClr val="tx1"/>
                </a:solidFill>
              </a:rPr>
              <a:t>Aktivita 4.2.2: Opatření budování a údržba návštěvnické infrastruktury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Projekt vyplývá z plánu péče o ZCHÚ</a:t>
            </a:r>
            <a:r>
              <a:rPr lang="cs-CZ" sz="4800" dirty="0" smtClean="0"/>
              <a:t>.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endParaRPr lang="cs-CZ" sz="4800" dirty="0" smtClean="0"/>
          </a:p>
          <a:p>
            <a:pPr algn="l"/>
            <a:r>
              <a:rPr lang="cs-CZ" sz="4800" dirty="0">
                <a:solidFill>
                  <a:schemeClr val="tx1"/>
                </a:solidFill>
              </a:rPr>
              <a:t>Aktivita 4.2.3: Prevence šíření a omezování výskytu invazivních druhů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Projekt je zaměřen na druhy zařazené v kategorii BL1–BL4 Černého seznamu invazních druhů </a:t>
            </a:r>
            <a:r>
              <a:rPr lang="cs-CZ" sz="4800" dirty="0" smtClean="0"/>
              <a:t>(příp. „</a:t>
            </a:r>
            <a:r>
              <a:rPr lang="cs-CZ" sz="4800" dirty="0" err="1" smtClean="0"/>
              <a:t>watchlist</a:t>
            </a:r>
            <a:r>
              <a:rPr lang="cs-CZ" sz="4800" dirty="0" smtClean="0"/>
              <a:t>“) </a:t>
            </a:r>
            <a:r>
              <a:rPr lang="cs-CZ" sz="4800" dirty="0"/>
              <a:t>nebo jde o území, kde nepůvodní druh působí významnou změnu </a:t>
            </a:r>
            <a:r>
              <a:rPr lang="cs-CZ" sz="4800" dirty="0" err="1" smtClean="0"/>
              <a:t>pův</a:t>
            </a:r>
            <a:r>
              <a:rPr lang="cs-CZ" sz="4800" dirty="0" smtClean="0"/>
              <a:t>. biotopů </a:t>
            </a:r>
            <a:r>
              <a:rPr lang="cs-CZ" sz="4800" dirty="0"/>
              <a:t>nebo je </a:t>
            </a:r>
            <a:r>
              <a:rPr lang="cs-CZ" sz="4800" dirty="0" smtClean="0"/>
              <a:t>významným </a:t>
            </a:r>
            <a:r>
              <a:rPr lang="cs-CZ" sz="4800" dirty="0"/>
              <a:t>ohniskem pro další šíření</a:t>
            </a:r>
            <a:r>
              <a:rPr lang="cs-CZ" sz="4800" dirty="0" smtClean="0"/>
              <a:t>.</a:t>
            </a:r>
            <a:endParaRPr lang="cs-CZ" sz="4800" dirty="0"/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800" dirty="0"/>
              <a:t>Předmětem podpory mohou být pouze opatření, která přispívají k naplňování cílů programu v oblasti ochrany biodiverzity. V případě invazních druhů myslivecky užívaných lze opatření podpořit pouze se souhlasem mysliveckého hospodáře/uživatele honitby.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endParaRPr lang="cs-CZ" dirty="0"/>
          </a:p>
          <a:p>
            <a:pPr lvl="0" algn="l"/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472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4.2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317824" y="2788568"/>
            <a:ext cx="10369152" cy="5976664"/>
          </a:xfrm>
        </p:spPr>
        <p:txBody>
          <a:bodyPr>
            <a:normAutofit/>
          </a:bodyPr>
          <a:lstStyle/>
          <a:p>
            <a:pPr lvl="0" algn="l"/>
            <a:r>
              <a:rPr lang="cs-CZ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Aktivita </a:t>
            </a:r>
            <a:r>
              <a:rPr lang="cs-CZ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4.2.4: Předcházení, minimalizace a náprava škod působených zvláště chráněnými druhy </a:t>
            </a:r>
            <a:r>
              <a:rPr lang="cs-CZ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živočichů</a:t>
            </a:r>
          </a:p>
          <a:p>
            <a:pPr lvl="0" algn="l"/>
            <a:endParaRPr lang="cs-CZ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Hrozící škoda na přírodně cenných lokalitách není dočasná.</a:t>
            </a:r>
          </a:p>
          <a:p>
            <a:pPr lvl="0" algn="l"/>
            <a:endParaRPr lang="cs-CZ" dirty="0"/>
          </a:p>
          <a:p>
            <a:pPr lvl="0" algn="l"/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3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675724" y="1826532"/>
            <a:ext cx="11678836" cy="1152128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5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PO 4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400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ČLOVĚK 	PŘÍRODA 	KRAJINA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cs-CZ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5084516" y="2041030"/>
            <a:ext cx="7270044" cy="6671735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sz="3900" dirty="0" smtClean="0"/>
          </a:p>
          <a:p>
            <a:endParaRPr lang="cs-CZ" sz="3900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650240" y="3436640"/>
            <a:ext cx="5924168" cy="5276126"/>
          </a:xfrm>
        </p:spPr>
        <p:txBody>
          <a:bodyPr>
            <a:normAutofit fontScale="92500"/>
          </a:bodyPr>
          <a:lstStyle/>
          <a:p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Alokace: 13,3 % (9,5 mld. Kč)</a:t>
            </a:r>
            <a:endParaRPr lang="cs-CZ" sz="2800" dirty="0">
              <a:latin typeface="Helvetica" panose="020B0604020202020204" pitchFamily="34" charset="0"/>
              <a:cs typeface="Helvetica" panose="020B0604020202020204" pitchFamily="34" charset="0"/>
              <a:hlinkClick r:id="rId3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AOPK 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jako ZS – </a:t>
            </a:r>
            <a:endParaRPr lang="cs-CZ" sz="28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1"/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podávání 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žádostí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Konzultace na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sz="2800" dirty="0" smtClean="0">
              <a:latin typeface="Helvetica" panose="020B0604020202020204" pitchFamily="34" charset="0"/>
              <a:cs typeface="Helvetica" panose="020B0604020202020204" pitchFamily="34" charset="0"/>
              <a:hlinkClick r:id="rId3"/>
            </a:endParaRPr>
          </a:p>
          <a:p>
            <a:endParaRPr lang="cs-CZ" sz="2800" dirty="0" smtClean="0">
              <a:latin typeface="Helvetica" panose="020B0604020202020204" pitchFamily="34" charset="0"/>
              <a:cs typeface="Helvetica" panose="020B0604020202020204" pitchFamily="34" charset="0"/>
              <a:hlinkClick r:id="rId3"/>
            </a:endParaRPr>
          </a:p>
          <a:p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  <a:hlinkClick r:id="rId3"/>
              </a:rPr>
              <a:t>www.nature.cz www.ochranapritrody.cz</a:t>
            </a:r>
            <a:endParaRPr lang="cs-CZ" sz="28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www.dotace.nature.cz/opzp-kontakty</a:t>
            </a:r>
            <a:endParaRPr lang="cs-CZ" sz="28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</a:t>
            </a:fld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547" y="3580656"/>
            <a:ext cx="6502400" cy="364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152128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Specifické způsobilé </a:t>
            </a:r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výdaje </a:t>
            </a:r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4.2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245816" y="2788568"/>
            <a:ext cx="10729192" cy="5904656"/>
          </a:xfrm>
        </p:spPr>
        <p:txBody>
          <a:bodyPr>
            <a:normAutofit fontScale="85000" lnSpcReduction="20000"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Mzdové náklady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Sběr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informací a monitoring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Specifická opatření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na ochranu druhů nebo stanovišť</a:t>
            </a:r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Výdaje na nestavební opatření a úpravy zaměřené na ochranu živočichů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Nákup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hmotného a nehmotného majetku nutného k realizaci opatření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Výdaje na informační a osvětovou kampaň, je-li součástí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projektu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dirty="0"/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3165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20648" y="1420416"/>
            <a:ext cx="11704320" cy="1121544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SC 4.3</a:t>
            </a:r>
            <a: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000" b="1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Posílit přirozené funkce krajiny</a:t>
            </a:r>
            <a:endParaRPr lang="cs-CZ" sz="4000" b="1" dirty="0">
              <a:solidFill>
                <a:schemeClr val="bg1">
                  <a:lumMod val="5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21</a:t>
            </a:fld>
            <a:endParaRPr lang="cs-CZ"/>
          </a:p>
        </p:txBody>
      </p:sp>
      <p:pic>
        <p:nvPicPr>
          <p:cNvPr id="2050" name="Picture 2" descr="http://fotogalerie.nature.cz/ShowImage.ashx?image=/167/20120510154744_167/1336666438b7c3524480.jpg&amp;phototype=eSzBX6TxVVzUb9hPVWQ/0TzYTeojcDegg4ZvK280BmGS8LOlidJ++x8Vpn0FfjLtN1s/1LG5RtuLQllF4k5lPw==&amp;orientation=0&amp;author=Jan%20Kle%C4%8Dka&amp;ahash=j48ZfyD+vJBE3rI7s1wjR61bzDdQIiGDLog0jErATAHoqFDz3apq693pRGm12d/cjp5mUg3tDH5ZY4/onfF+PA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08" y="3272374"/>
            <a:ext cx="8904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42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50240" y="1348407"/>
            <a:ext cx="11704320" cy="927433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650240" y="2464532"/>
            <a:ext cx="5743787" cy="624823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sz="51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4.3.1</a:t>
            </a:r>
            <a:r>
              <a:rPr lang="cs-CZ" sz="4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sz="5100" dirty="0">
                <a:latin typeface="Helvetica" panose="020B0604020202020204" pitchFamily="34" charset="0"/>
                <a:cs typeface="Helvetica" panose="020B0604020202020204" pitchFamily="34" charset="0"/>
              </a:rPr>
              <a:t>Zprůchodnění migračních bariér pro živočichy a opatření k </a:t>
            </a:r>
            <a:r>
              <a:rPr lang="cs-CZ" sz="51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omezování úmrtnosti živočichů spojené s rozvojem technické infrastruktury</a:t>
            </a:r>
          </a:p>
          <a:p>
            <a:pPr marL="0" indent="0">
              <a:buNone/>
            </a:pPr>
            <a:endParaRPr lang="cs-CZ" sz="4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46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46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46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58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 4.3.1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6610773" y="2464532"/>
            <a:ext cx="5743787" cy="624823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sz="58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75 %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Zprůchodnění migračních bariér pro vodní živočichy </a:t>
            </a:r>
            <a:r>
              <a:rPr lang="cs-CZ" sz="4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vyplývající z Koncepce zprůchodnění říční sítě</a:t>
            </a:r>
            <a:endParaRPr lang="cs-CZ" sz="4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cs-CZ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sz="58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100 %</a:t>
            </a:r>
          </a:p>
          <a:p>
            <a:pPr marL="0" indent="0">
              <a:buNone/>
            </a:pPr>
            <a:endParaRPr lang="cs-CZ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sz="51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Všichni žadatelé</a:t>
            </a:r>
          </a:p>
          <a:p>
            <a:pPr marL="0" indent="0">
              <a:buNone/>
            </a:pPr>
            <a:endParaRPr lang="cs-CZ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opatření </a:t>
            </a:r>
            <a:r>
              <a:rPr lang="cs-CZ" sz="4400" dirty="0">
                <a:latin typeface="Helvetica" panose="020B0604020202020204" pitchFamily="34" charset="0"/>
                <a:cs typeface="Helvetica" panose="020B0604020202020204" pitchFamily="34" charset="0"/>
              </a:rPr>
              <a:t>na zprůchodnění migračních bariér pro vybrané druhy </a:t>
            </a:r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živočichů</a:t>
            </a:r>
          </a:p>
          <a:p>
            <a:r>
              <a:rPr lang="cs-CZ" sz="4400" dirty="0">
                <a:latin typeface="Helvetica" panose="020B0604020202020204" pitchFamily="34" charset="0"/>
                <a:cs typeface="Helvetica" panose="020B0604020202020204" pitchFamily="34" charset="0"/>
              </a:rPr>
              <a:t>opatření sloužící ke zmírnění mortality živočichů související s rozvojem technické </a:t>
            </a:r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infrastruktury</a:t>
            </a:r>
          </a:p>
          <a:p>
            <a:r>
              <a:rPr lang="cs-CZ" sz="4400" dirty="0">
                <a:latin typeface="Helvetica" panose="020B0604020202020204" pitchFamily="34" charset="0"/>
                <a:cs typeface="Helvetica" panose="020B0604020202020204" pitchFamily="34" charset="0"/>
              </a:rPr>
              <a:t>výstavba nových rybích </a:t>
            </a:r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přechodů</a:t>
            </a:r>
          </a:p>
          <a:p>
            <a:r>
              <a:rPr lang="cs-CZ" sz="4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…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22</a:t>
            </a:fld>
            <a:endParaRPr lang="cs-CZ"/>
          </a:p>
        </p:txBody>
      </p:sp>
      <p:sp>
        <p:nvSpPr>
          <p:cNvPr id="2" name="Šipka doprava 1"/>
          <p:cNvSpPr/>
          <p:nvPr/>
        </p:nvSpPr>
        <p:spPr>
          <a:xfrm>
            <a:off x="7294488" y="2464532"/>
            <a:ext cx="1152128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>
            <a:off x="7294488" y="4243451"/>
            <a:ext cx="1152128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196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420416"/>
            <a:ext cx="11704320" cy="792088"/>
          </a:xfrm>
        </p:spPr>
        <p:txBody>
          <a:bodyPr>
            <a:noAutofit/>
          </a:bodyPr>
          <a:lstStyle/>
          <a:p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240" y="2572544"/>
            <a:ext cx="5743787" cy="61402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3000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4.3.2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Vytváření, regenerace či posílení funkčnosti krajinných prvků a struktur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610773" y="2572544"/>
            <a:ext cx="5743787" cy="61402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80 %</a:t>
            </a:r>
          </a:p>
          <a:p>
            <a:pPr marL="0" indent="0">
              <a:buNone/>
            </a:pPr>
            <a:endParaRPr lang="cs-CZ" sz="32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Výsadby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v rámci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CLLD: </a:t>
            </a:r>
          </a:p>
          <a:p>
            <a:pPr marL="0" indent="0">
              <a:buNone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85 </a:t>
            </a:r>
            <a:r>
              <a:rPr lang="cs-CZ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</a:t>
            </a:r>
          </a:p>
          <a:p>
            <a:pPr marL="0" indent="0">
              <a:buNone/>
            </a:pP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R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ealizace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obnova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vodních nádrží </a:t>
            </a:r>
            <a:endParaRPr lang="cs-CZ" sz="32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50 </a:t>
            </a:r>
            <a:r>
              <a:rPr lang="cs-CZ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</a:t>
            </a:r>
          </a:p>
          <a:p>
            <a:pPr marL="0" indent="0">
              <a:buNone/>
            </a:pP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Realizace prvků ÚSES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		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100 </a:t>
            </a:r>
            <a:r>
              <a:rPr lang="cs-CZ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</a:t>
            </a:r>
          </a:p>
          <a:p>
            <a:pPr marL="0" indent="0">
              <a:buNone/>
            </a:pPr>
            <a:endParaRPr lang="cs-CZ" sz="32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Všichni </a:t>
            </a:r>
            <a:r>
              <a:rPr lang="cs-CZ" sz="3200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žadatelé, vyjma „zpracování plánů ÚSES“ (pouze ORP)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23</a:t>
            </a:fld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7222480" y="2580956"/>
            <a:ext cx="129614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>
            <a:off x="7231691" y="5336440"/>
            <a:ext cx="129614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7231691" y="6460976"/>
            <a:ext cx="129614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7222480" y="4016910"/>
            <a:ext cx="129614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156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348408"/>
            <a:ext cx="11704320" cy="792088"/>
          </a:xfrm>
        </p:spPr>
        <p:txBody>
          <a:bodyPr>
            <a:noAutofit/>
          </a:bodyPr>
          <a:lstStyle/>
          <a:p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41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4.3.2 Typy opatření:</a:t>
            </a:r>
            <a:endParaRPr lang="cs-CZ" sz="41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zpracování plánu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ÚSES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založení biocenter a biokoridorů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ÚSES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liniové a skupinové výsadby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dřevin</a:t>
            </a:r>
          </a:p>
          <a:p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Založení nebo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obnova krajinného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prvku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obnova historické cestní sítě s nezpevněným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povrchem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vytváření a obnova vodních prvků v krajině s ekostabilizační funkcí (např. tůní,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mokřadů a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malých vodních nádrží, které neslouží k chovu ryb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10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50240" y="1348408"/>
            <a:ext cx="11704320" cy="667788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4.3.3</a:t>
            </a:r>
            <a:r>
              <a:rPr lang="cs-CZ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Revitalizace 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a podpora samovolné </a:t>
            </a:r>
            <a:r>
              <a:rPr lang="cs-CZ" sz="2800" dirty="0" err="1">
                <a:latin typeface="Helvetica" panose="020B0604020202020204" pitchFamily="34" charset="0"/>
                <a:cs typeface="Helvetica" panose="020B0604020202020204" pitchFamily="34" charset="0"/>
              </a:rPr>
              <a:t>renaturace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 vodních toků a niv,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obnova </a:t>
            </a:r>
            <a:r>
              <a:rPr lang="cs-CZ" sz="2800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eko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-stabilizačních 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funkcí vodních a na vodu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vázaných ekosystémů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80 %</a:t>
            </a:r>
          </a:p>
          <a:p>
            <a:pPr marL="0" indent="0">
              <a:buNone/>
            </a:pPr>
            <a:endParaRPr lang="cs-CZ" sz="24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Revitalizace </a:t>
            </a:r>
            <a:r>
              <a:rPr lang="cs-CZ" sz="2400" dirty="0">
                <a:latin typeface="Helvetica" panose="020B0604020202020204" pitchFamily="34" charset="0"/>
                <a:cs typeface="Helvetica" panose="020B0604020202020204" pitchFamily="34" charset="0"/>
              </a:rPr>
              <a:t>a podpora samovolné </a:t>
            </a:r>
            <a:r>
              <a:rPr lang="cs-CZ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renaturace</a:t>
            </a:r>
            <a:r>
              <a:rPr lang="cs-CZ" sz="2400" dirty="0">
                <a:latin typeface="Helvetica" panose="020B0604020202020204" pitchFamily="34" charset="0"/>
                <a:cs typeface="Helvetica" panose="020B0604020202020204" pitchFamily="34" charset="0"/>
              </a:rPr>
              <a:t> vodních toků a niv, obnova ekostabilizačních funkcí vodních a na vodu vázaných ekosystémů – </a:t>
            </a:r>
            <a:r>
              <a:rPr lang="cs-CZ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vyplývající z Plánu oblasti povod</a:t>
            </a:r>
            <a:r>
              <a:rPr lang="cs-CZ" sz="2400" dirty="0">
                <a:latin typeface="Helvetica" panose="020B0604020202020204" pitchFamily="34" charset="0"/>
                <a:cs typeface="Helvetica" panose="020B0604020202020204" pitchFamily="34" charset="0"/>
              </a:rPr>
              <a:t>í (Plánu dílčích povodí) </a:t>
            </a:r>
            <a:endParaRPr lang="cs-CZ" sz="24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100 %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všichni žadatelé</a:t>
            </a:r>
            <a:endParaRPr lang="cs-CZ" sz="32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25</a:t>
            </a:fld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7222480" y="2428528"/>
            <a:ext cx="1440160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>
            <a:off x="7222480" y="6244952"/>
            <a:ext cx="1440160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11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492424"/>
            <a:ext cx="11704320" cy="720080"/>
          </a:xfrm>
        </p:spPr>
        <p:txBody>
          <a:bodyPr>
            <a:noAutofit/>
          </a:bodyPr>
          <a:lstStyle/>
          <a:p>
            <a:r>
              <a:rPr lang="cs-CZ" sz="5000" b="1" dirty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240" y="2428528"/>
            <a:ext cx="5743787" cy="62842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32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32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4.3.3 Typy opatření:</a:t>
            </a:r>
            <a:endParaRPr lang="cs-CZ" sz="32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610773" y="2788568"/>
            <a:ext cx="5743787" cy="5924198"/>
          </a:xfrm>
        </p:spPr>
        <p:txBody>
          <a:bodyPr>
            <a:normAutofit/>
          </a:bodyPr>
          <a:lstStyle/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vytváření a obnova přírodě blízkých koryt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vodních toků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zahrnující eventuální odstranění dřívějších nevhodných úprav</a:t>
            </a:r>
            <a:endParaRPr lang="cs-CZ" sz="32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podpůrná opatření na vodním toku a v nivě umožňující přirozené </a:t>
            </a:r>
            <a:r>
              <a:rPr lang="cs-CZ" sz="3200" dirty="0" err="1">
                <a:latin typeface="Helvetica" panose="020B0604020202020204" pitchFamily="34" charset="0"/>
                <a:cs typeface="Helvetica" panose="020B0604020202020204" pitchFamily="34" charset="0"/>
              </a:rPr>
              <a:t>korytotvorné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procesy v </a:t>
            </a:r>
            <a:r>
              <a:rPr lang="cs-CZ" sz="3200" dirty="0">
                <a:latin typeface="Helvetica" panose="020B0604020202020204" pitchFamily="34" charset="0"/>
                <a:cs typeface="Helvetica" panose="020B0604020202020204" pitchFamily="34" charset="0"/>
              </a:rPr>
              <a:t>delším časovém horizontu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17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50240" y="1420416"/>
            <a:ext cx="11704320" cy="792088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1"/>
          </p:nvPr>
        </p:nvSpPr>
        <p:spPr>
          <a:xfrm>
            <a:off x="650240" y="2617912"/>
            <a:ext cx="5743787" cy="60948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2800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4.3.4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 Zlepšování druhové, věkové a prostorové struktury lesů (s výjimkou lesů ve vlastnictví státu) zařízených LHP mimo ZCHÚ a území soustavy Natura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2000</a:t>
            </a:r>
          </a:p>
          <a:p>
            <a:endParaRPr lang="cs-CZ" sz="28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28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28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28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5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opatření:</a:t>
            </a:r>
            <a:endParaRPr lang="cs-CZ" sz="35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6610773" y="2617912"/>
            <a:ext cx="5743787" cy="60948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dirty="0" smtClean="0"/>
              <a:t>		</a:t>
            </a:r>
            <a:r>
              <a:rPr lang="cs-CZ" sz="38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75 </a:t>
            </a:r>
            <a:r>
              <a:rPr lang="cs-CZ" sz="3800" b="1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</a:t>
            </a:r>
          </a:p>
          <a:p>
            <a:pPr marL="0" indent="0">
              <a:buNone/>
            </a:pPr>
            <a:r>
              <a:rPr lang="cs-CZ" sz="35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Všichni žadatelé kromě LČR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dosadby a podsadby dřevin přirozené druhové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skladby</a:t>
            </a:r>
          </a:p>
          <a:p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rekonstrukce porostů s vnášením dřevin přirozené druhové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skladby</a:t>
            </a:r>
          </a:p>
          <a:p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výsadby dřevin přirozené druhové skladby nad rámec minimálního podílu MZD při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obnově porostů</a:t>
            </a:r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27</a:t>
            </a:fld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7588043" y="2617912"/>
            <a:ext cx="1152128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53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420416"/>
            <a:ext cx="11704320" cy="595780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240" y="2644552"/>
            <a:ext cx="5743787" cy="60682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6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4.3.5</a:t>
            </a:r>
            <a:r>
              <a:rPr lang="cs-CZ" sz="2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Realizace </a:t>
            </a:r>
            <a:r>
              <a:rPr lang="cs-CZ" sz="2600" dirty="0">
                <a:latin typeface="Helvetica" panose="020B0604020202020204" pitchFamily="34" charset="0"/>
                <a:cs typeface="Helvetica" panose="020B0604020202020204" pitchFamily="34" charset="0"/>
              </a:rPr>
              <a:t>přírodě blízkých opatření vyplývajících z komplexních </a:t>
            </a:r>
            <a:r>
              <a:rPr lang="cs-CZ" sz="2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studií cílených </a:t>
            </a:r>
            <a:r>
              <a:rPr lang="cs-CZ" sz="2600" dirty="0">
                <a:latin typeface="Helvetica" panose="020B0604020202020204" pitchFamily="34" charset="0"/>
                <a:cs typeface="Helvetica" panose="020B0604020202020204" pitchFamily="34" charset="0"/>
              </a:rPr>
              <a:t>na zpomalení povrchového odtoku vody, protierozní ochranu a adaptaci </a:t>
            </a:r>
            <a:r>
              <a:rPr lang="cs-CZ" sz="2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na změnu klimatu</a:t>
            </a:r>
          </a:p>
          <a:p>
            <a:pPr marL="0" indent="0">
              <a:buNone/>
            </a:pPr>
            <a:endParaRPr lang="cs-CZ" sz="2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sz="2600" dirty="0" smtClean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cs-CZ" sz="32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opatření:</a:t>
            </a:r>
            <a:endParaRPr lang="cs-CZ" sz="3200" dirty="0">
              <a:solidFill>
                <a:schemeClr val="accent3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610773" y="2788568"/>
            <a:ext cx="5743787" cy="59046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		</a:t>
            </a:r>
            <a:r>
              <a:rPr lang="cs-CZ" sz="45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75 %</a:t>
            </a:r>
          </a:p>
          <a:p>
            <a:pPr marL="0" indent="0">
              <a:buNone/>
            </a:pPr>
            <a:r>
              <a:rPr lang="cs-CZ" sz="45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   Všichni žadatelé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podpora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opatření zamezujících vodní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erozi (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opatření proti plošnému a soustředěnému povrchovému odtoku (užití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travních pásů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lang="cs-CZ" dirty="0" err="1">
                <a:latin typeface="Helvetica" panose="020B0604020202020204" pitchFamily="34" charset="0"/>
                <a:cs typeface="Helvetica" panose="020B0604020202020204" pitchFamily="34" charset="0"/>
              </a:rPr>
              <a:t>průlehů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…), stabilizace drah soustředěného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povrchového odtoku (hrázky, terasy,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svodné příkopy…)</a:t>
            </a:r>
          </a:p>
          <a:p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podpora opatření zamezujících větrné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erozi (obnova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či zakládání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větrolamů)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28</a:t>
            </a:fld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7654528" y="2788568"/>
            <a:ext cx="1224136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72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317824" y="2428528"/>
            <a:ext cx="10369152" cy="6336704"/>
          </a:xfrm>
        </p:spPr>
        <p:txBody>
          <a:bodyPr>
            <a:normAutofit fontScale="70000" lnSpcReduction="20000"/>
          </a:bodyPr>
          <a:lstStyle/>
          <a:p>
            <a:pPr lvl="0" algn="l"/>
            <a:r>
              <a:rPr lang="cs-CZ" sz="43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Aktivita 4.3.2: Vytváření, regenerace či posílení funkčnosti krajinných prvků a struktur</a:t>
            </a:r>
          </a:p>
          <a:p>
            <a:pPr marL="1221730" lvl="1" indent="-571500" algn="l">
              <a:buFont typeface="Arial" panose="020B0604020202020204" pitchFamily="34" charset="0"/>
              <a:buChar char="•"/>
            </a:pPr>
            <a:r>
              <a:rPr lang="cs-CZ" sz="4300" dirty="0">
                <a:latin typeface="Helvetica" panose="020B0604020202020204" pitchFamily="34" charset="0"/>
                <a:cs typeface="Helvetica" panose="020B0604020202020204" pitchFamily="34" charset="0"/>
              </a:rPr>
              <a:t>Projekt realizace ÚSES je v souladu s územním </a:t>
            </a:r>
            <a:r>
              <a:rPr lang="cs-CZ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plánem nebo komplexním plánem </a:t>
            </a:r>
            <a:r>
              <a:rPr lang="cs-CZ" sz="4300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pozem</a:t>
            </a:r>
            <a:r>
              <a:rPr lang="cs-CZ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 úprav</a:t>
            </a:r>
            <a:endParaRPr lang="cs-CZ"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1221730" lvl="1" indent="-571500" algn="l">
              <a:buFont typeface="Arial" panose="020B0604020202020204" pitchFamily="34" charset="0"/>
              <a:buChar char="•"/>
            </a:pPr>
            <a:r>
              <a:rPr lang="cs-CZ" sz="4300" dirty="0">
                <a:latin typeface="Helvetica" panose="020B0604020202020204" pitchFamily="34" charset="0"/>
                <a:cs typeface="Helvetica" panose="020B0604020202020204" pitchFamily="34" charset="0"/>
              </a:rPr>
              <a:t>Projekt výstavby nebo obnovy rybníků, mokřadů či tůní nemá za cíl pouze hydrologické funkce (např. akumulační, retenční apod</a:t>
            </a:r>
            <a:r>
              <a:rPr lang="cs-CZ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.).</a:t>
            </a:r>
          </a:p>
          <a:p>
            <a:pPr lvl="1" algn="l"/>
            <a:endParaRPr lang="cs-CZ"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 algn="l"/>
            <a:r>
              <a:rPr lang="cs-CZ" sz="43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Aktivita 4.3.3: Revitalizace a podpora samovolné </a:t>
            </a:r>
            <a:r>
              <a:rPr lang="cs-CZ" sz="430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renaturace</a:t>
            </a:r>
            <a:r>
              <a:rPr lang="cs-CZ" sz="43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vodních toků a niv, obnova ekostabilizačních funkcí vodních a na vodu vázaných ekosystémů</a:t>
            </a:r>
          </a:p>
          <a:p>
            <a:pPr marL="1221730" lvl="1" indent="-571500" algn="l">
              <a:buFont typeface="Arial" panose="020B0604020202020204" pitchFamily="34" charset="0"/>
              <a:buChar char="•"/>
            </a:pPr>
            <a:r>
              <a:rPr lang="cs-CZ" sz="4300" dirty="0">
                <a:latin typeface="Helvetica" panose="020B0604020202020204" pitchFamily="34" charset="0"/>
                <a:cs typeface="Helvetica" panose="020B0604020202020204" pitchFamily="34" charset="0"/>
              </a:rPr>
              <a:t>Projekt revitalizace vodního toku a nivy či říčních ramen (včetně slepých) sleduje a rozvíjí aspekty ekologicko-morfologického zlepšení vodního toku a nivy, cíle revitalizací nebo procesy </a:t>
            </a:r>
            <a:r>
              <a:rPr lang="cs-CZ" sz="4300" dirty="0" err="1">
                <a:latin typeface="Helvetica" panose="020B0604020202020204" pitchFamily="34" charset="0"/>
                <a:cs typeface="Helvetica" panose="020B0604020202020204" pitchFamily="34" charset="0"/>
              </a:rPr>
              <a:t>renaturací</a:t>
            </a:r>
            <a:r>
              <a:rPr lang="cs-CZ" sz="4300" dirty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endParaRPr lang="cs-CZ" dirty="0"/>
          </a:p>
          <a:p>
            <a:pPr lvl="0" algn="l"/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1678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0902" y="1852464"/>
            <a:ext cx="9096431" cy="6435725"/>
          </a:xfrm>
          <a:prstGeom prst="rect">
            <a:avLst/>
          </a:prstGeo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84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317824" y="2716560"/>
            <a:ext cx="10369152" cy="6048672"/>
          </a:xfrm>
        </p:spPr>
        <p:txBody>
          <a:bodyPr>
            <a:normAutofit/>
          </a:bodyPr>
          <a:lstStyle/>
          <a:p>
            <a:pPr lvl="0" algn="l"/>
            <a:r>
              <a:rPr lang="cs-CZ" sz="3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Aktivita 4.3.4: Zlepšování druhové, věkové a prostorové struktury lesů (s výjimkou lesů ve vlastnictví státu) zařízených LHP mimo ZCHÚ a území soustavy Natura </a:t>
            </a:r>
            <a:r>
              <a:rPr lang="cs-CZ" sz="30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2000</a:t>
            </a:r>
          </a:p>
          <a:p>
            <a:pPr lvl="0" algn="l"/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1107430" lvl="1" indent="-457200" algn="l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Realizací projektu na provedení výchovného zásahu dojde ke zvýšení podílu melio­račních a zpevňujících dřevin v porostní skupině alespoň o 5 %.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endParaRPr lang="cs-CZ" dirty="0"/>
          </a:p>
          <a:p>
            <a:pPr lvl="0" algn="l"/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9552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885776" y="1420416"/>
            <a:ext cx="11054080" cy="982765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Specifické způsobilé výdaje 4.3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101800" y="2572544"/>
            <a:ext cx="10801200" cy="6120680"/>
          </a:xfrm>
        </p:spPr>
        <p:txBody>
          <a:bodyPr>
            <a:normAutofit fontScale="70000" lnSpcReduction="20000"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7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Mzdové náklady – zemědělské a lesnické práce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7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za </a:t>
            </a:r>
            <a:r>
              <a:rPr lang="cs-CZ" sz="4700" dirty="0">
                <a:latin typeface="Helvetica" panose="020B0604020202020204" pitchFamily="34" charset="0"/>
                <a:cs typeface="Helvetica" panose="020B0604020202020204" pitchFamily="34" charset="0"/>
              </a:rPr>
              <a:t>způsobilé výdaje se považují výdaje na odtěžení sedimentu včetně jeho vyvezení a uložení do výše obvyklé ceny za tento druh prací. </a:t>
            </a:r>
            <a:endParaRPr lang="cs-CZ" sz="47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700" dirty="0">
                <a:latin typeface="Helvetica" panose="020B0604020202020204" pitchFamily="34" charset="0"/>
                <a:cs typeface="Helvetica" panose="020B0604020202020204" pitchFamily="34" charset="0"/>
              </a:rPr>
              <a:t>stavební práce na odstraňování migračních překážek, které pozbyly své funkce </a:t>
            </a:r>
            <a:endParaRPr lang="cs-CZ" sz="47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4700" dirty="0">
                <a:latin typeface="Helvetica" panose="020B0604020202020204" pitchFamily="34" charset="0"/>
                <a:cs typeface="Helvetica" panose="020B0604020202020204" pitchFamily="34" charset="0"/>
              </a:rPr>
              <a:t>zpracování plánů </a:t>
            </a:r>
            <a:r>
              <a:rPr lang="cs-CZ" sz="47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ÚSES (2016)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r>
              <a:rPr lang="cs-CZ" sz="47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lze </a:t>
            </a:r>
            <a:r>
              <a:rPr lang="cs-CZ" sz="4700" dirty="0">
                <a:latin typeface="Helvetica" panose="020B0604020202020204" pitchFamily="34" charset="0"/>
                <a:cs typeface="Helvetica" panose="020B0604020202020204" pitchFamily="34" charset="0"/>
              </a:rPr>
              <a:t>zahrnout výdaje spojené s rekonstrukcí a realizací cest a pěšin s polopropustným a propustným povrchem v rámci komplexního řešení ploch zeleně do výše 10 % z celkových způsobilých výdajů </a:t>
            </a:r>
            <a:r>
              <a:rPr lang="cs-CZ" sz="47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akce</a:t>
            </a:r>
            <a:endParaRPr lang="cs-CZ" sz="4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8509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50240" y="1348408"/>
            <a:ext cx="11704320" cy="1296144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SC 4.4</a:t>
            </a:r>
            <a: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000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Zlepšit kvalitu prostředí v sídlech</a:t>
            </a:r>
            <a:endParaRPr lang="cs-CZ" sz="4000" dirty="0">
              <a:solidFill>
                <a:schemeClr val="bg1">
                  <a:lumMod val="5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32</a:t>
            </a:fld>
            <a:endParaRPr lang="cs-CZ"/>
          </a:p>
        </p:txBody>
      </p:sp>
      <p:pic>
        <p:nvPicPr>
          <p:cNvPr id="7" name="Picture 6" descr="C:\Documents and Settings\roman.scharf\Dokumenty\Obrázky\1e12b734_b_5_pb14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74" y="3004592"/>
            <a:ext cx="4239000" cy="56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78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240" y="1420416"/>
            <a:ext cx="11704320" cy="720080"/>
          </a:xfrm>
        </p:spPr>
        <p:txBody>
          <a:bodyPr>
            <a:no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Aktivity SC 4.4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Podnadpis 3"/>
          <p:cNvSpPr>
            <a:spLocks noGrp="1"/>
          </p:cNvSpPr>
          <p:nvPr>
            <p:ph sz="half" idx="1"/>
          </p:nvPr>
        </p:nvSpPr>
        <p:spPr>
          <a:xfrm>
            <a:off x="650240" y="2716560"/>
            <a:ext cx="5743787" cy="5996206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cs-CZ" sz="40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4.4.1</a:t>
            </a:r>
            <a:r>
              <a:rPr lang="cs-CZ" sz="4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</a:t>
            </a:r>
            <a:r>
              <a:rPr lang="cs-CZ" sz="35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Revitalizace funkčních ploch a prvků sídelní </a:t>
            </a:r>
            <a:r>
              <a:rPr lang="cs-CZ" sz="35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zeleně</a:t>
            </a:r>
          </a:p>
          <a:p>
            <a:pPr marL="0" indent="0" algn="l">
              <a:buNone/>
            </a:pPr>
            <a:endParaRPr lang="cs-CZ" sz="3500" dirty="0" smtClean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 algn="l">
              <a:buNone/>
            </a:pPr>
            <a:endParaRPr lang="cs-CZ" sz="35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 algn="l">
              <a:buNone/>
            </a:pPr>
            <a:endParaRPr lang="cs-CZ" sz="3500" dirty="0" smtClean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 algn="l">
              <a:buNone/>
            </a:pPr>
            <a:endParaRPr lang="cs-CZ" sz="35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 algn="l">
              <a:buNone/>
            </a:pPr>
            <a:r>
              <a:rPr lang="cs-CZ" sz="35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Typy opatření:</a:t>
            </a:r>
          </a:p>
          <a:p>
            <a:pPr marL="0" indent="0" algn="l">
              <a:buNone/>
            </a:pPr>
            <a:endParaRPr lang="cs-CZ" sz="40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6610773" y="2788568"/>
            <a:ext cx="5743787" cy="59241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	</a:t>
            </a:r>
            <a:r>
              <a:rPr lang="cs-CZ" sz="3500" b="1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60 %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3500" dirty="0" smtClean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Všichni žadatelé</a:t>
            </a:r>
          </a:p>
          <a:p>
            <a:pPr marL="0" indent="0">
              <a:buNone/>
            </a:pPr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/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Studie systémů sídelní zeleně – v rámci pravidel projektové přípravy</a:t>
            </a:r>
          </a:p>
          <a:p>
            <a:pPr marL="571500" indent="-571500"/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Zakládání/obnova funkčně propojených ploch a prvků sídelní zeleně</a:t>
            </a:r>
          </a:p>
          <a:p>
            <a:pPr marL="571500" indent="-571500"/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Obnova a zakládání doprovodných vodních prvků a ploch přírodě blízkého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charakteru – do 10 %</a:t>
            </a:r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33</a:t>
            </a:fld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7366496" y="2788568"/>
            <a:ext cx="129614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3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957784" y="1348408"/>
            <a:ext cx="11054080" cy="1008112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Specifická kritéria přijatelnosti 4.4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029792" y="2716560"/>
            <a:ext cx="10657184" cy="6048672"/>
          </a:xfrm>
        </p:spPr>
        <p:txBody>
          <a:bodyPr>
            <a:norm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Revitalizované plochy zeleně jsou v územním plánu vymezeny jako zeleň ve veřejném prostranství nebo samostatně vymezeny jako plochy zeleně nebo vymezeny v rámci sys­tému sídelní zeleně nebo jako plochy, jejichž podmínky využití zajišťují ochranu před zastavěním a umožňují využití jako zeleň. Výjimku tvoří revitalizace prvků zeleně a liniových výsadeb podél komunikací a vodních toků, které nemusí být v územním plánu samostatně vymezeny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pPr lvl="0" algn="l"/>
            <a:endParaRPr lang="cs-CZ" sz="3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Obec dosahuje ke dni podání žádosti minimálního počtu 500 obyvatel</a:t>
            </a:r>
          </a:p>
          <a:p>
            <a:pPr lvl="0" algn="l"/>
            <a:endParaRPr lang="cs-CZ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45609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885776" y="1420416"/>
            <a:ext cx="11054080" cy="982765"/>
          </a:xfrm>
        </p:spPr>
        <p:txBody>
          <a:bodyPr>
            <a:normAutofit/>
          </a:bodyPr>
          <a:lstStyle/>
          <a:p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Způsobilé výdaje 4.4</a:t>
            </a:r>
            <a:endParaRPr lang="cs-CZ" sz="5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101800" y="2572544"/>
            <a:ext cx="10801200" cy="6120680"/>
          </a:xfrm>
        </p:spPr>
        <p:txBody>
          <a:bodyPr>
            <a:normAutofit fontScale="62500" lnSpcReduction="20000"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Výsadby dřevin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výdaje spojené se založením trávníků odpovídajících podmínkám stanoviště a účelu využití (upřednostňování </a:t>
            </a:r>
            <a:r>
              <a:rPr lang="cs-CZ" dirty="0" err="1">
                <a:latin typeface="Helvetica" panose="020B0604020202020204" pitchFamily="34" charset="0"/>
                <a:cs typeface="Helvetica" panose="020B0604020202020204" pitchFamily="34" charset="0"/>
              </a:rPr>
              <a:t>travobylinných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 směsí domácího původu obsahu­jících živné rostliny pro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hmyz)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výdaje spojené s opatřeními na podporu biodiverzity rostlin a živočichů (např. zajiš­tění bezpečnosti ponechaných </a:t>
            </a:r>
            <a:r>
              <a:rPr lang="cs-CZ" dirty="0" err="1">
                <a:latin typeface="Helvetica" panose="020B0604020202020204" pitchFamily="34" charset="0"/>
                <a:cs typeface="Helvetica" panose="020B0604020202020204" pitchFamily="34" charset="0"/>
              </a:rPr>
              <a:t>doupných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stromů)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Přeměna nepropustných ploch na plochy propustné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Obnova a realizace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přírodě blízkých doprovodných vodních prvků a ploch (např. tůní/jezírek, 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mokřadů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cs-CZ" dirty="0">
                <a:latin typeface="Helvetica" panose="020B0604020202020204" pitchFamily="34" charset="0"/>
                <a:cs typeface="Helvetica" panose="020B0604020202020204" pitchFamily="34" charset="0"/>
              </a:rPr>
              <a:t>s výjimkou samostatného odbahňování, maximálně do výše 10 % z celkových způsobilých výdajů akce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Cesty a pěšiny s polopropustným a propustným povrchem do 10 % CZV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7480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88390" y="6532984"/>
            <a:ext cx="11704320" cy="2201664"/>
          </a:xfrm>
        </p:spPr>
        <p:txBody>
          <a:bodyPr>
            <a:noAutofit/>
          </a:bodyPr>
          <a:lstStyle/>
          <a:p>
            <a: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Děkuji za pozornost!</a:t>
            </a:r>
            <a:br>
              <a:rPr lang="cs-CZ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Lucie Landová</a:t>
            </a:r>
            <a:b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  <a:hlinkClick r:id="rId3"/>
              </a:rPr>
              <a:t>Lucie.landova@nature.cz</a:t>
            </a: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32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tel.: 283 069 219</a:t>
            </a:r>
            <a:endParaRPr lang="cs-CZ" sz="3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36</a:t>
            </a:fld>
            <a:endParaRPr lang="cs-CZ"/>
          </a:p>
        </p:txBody>
      </p:sp>
      <p:pic>
        <p:nvPicPr>
          <p:cNvPr id="2050" name="Picture 2" descr="http://fotogalerie.nature.cz/Images/blankP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otogalerie.nature.cz/ShowImage.ashx?image=/1562/20100114141820_1562/1263479653a5f6fa7f.jpg&amp;phototype=jPzqnW+3qhzzAXaUA7VDeqbZwwMawHgo4oqLCXQ6TZJpEECg+FSrJ5e+v4US93gK9VVXvr6OxAHIB8EwjtvXaw==&amp;orientation=0&amp;author=Petr%20H%C5%AFla&amp;ahash=RRMEROvXbHfEPGwvgk8QZXahTYMVQVfRa73QhKW/NrFs38OIIz3mCoYOVyiA81XLWz0JAKKXfB5WO4Wf8o3J2Q==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872" y="1569169"/>
            <a:ext cx="9145016" cy="456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59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ctrTitle"/>
          </p:nvPr>
        </p:nvSpPr>
        <p:spPr>
          <a:xfrm>
            <a:off x="957784" y="1420416"/>
            <a:ext cx="11054080" cy="1008112"/>
          </a:xfrm>
        </p:spPr>
        <p:txBody>
          <a:bodyPr>
            <a:normAutofit/>
          </a:bodyPr>
          <a:lstStyle/>
          <a:p>
            <a:r>
              <a:rPr lang="cs-CZ" sz="45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Obecná kritéria přijatelnosti</a:t>
            </a:r>
            <a:endParaRPr lang="cs-CZ" sz="45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Podnadpis 7"/>
          <p:cNvSpPr>
            <a:spLocks noGrp="1"/>
          </p:cNvSpPr>
          <p:nvPr>
            <p:ph type="subTitle" idx="1"/>
          </p:nvPr>
        </p:nvSpPr>
        <p:spPr>
          <a:xfrm>
            <a:off x="1317824" y="2572544"/>
            <a:ext cx="10441160" cy="5976664"/>
          </a:xfrm>
        </p:spPr>
        <p:txBody>
          <a:bodyPr>
            <a:noAutofit/>
          </a:bodyPr>
          <a:lstStyle/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Projekt obsahuje dostatečné zhodnocení stávajícího stavu území (biodiverzity a ekologické stability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Projekt naplňuje cíle podpory a jeho přínosy k naplnění cílů podpory nejsou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zanedbatelné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V projektu je dostatečně zhodnocen vliv průběhu realizace opatření na biodiverzitu a funkce ekosystémů a v případě existence negativních vlivů jsou navržena dostatečná opatření k jejich eliminaci či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minimalizaci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Projekt je v souladu s programem OPŽP, Programovým dokumentem a Pravidly pro žadatele a </a:t>
            </a: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příjemce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0494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ctrTitle"/>
          </p:nvPr>
        </p:nvSpPr>
        <p:spPr>
          <a:xfrm>
            <a:off x="957784" y="1420416"/>
            <a:ext cx="11054080" cy="1008112"/>
          </a:xfrm>
        </p:spPr>
        <p:txBody>
          <a:bodyPr>
            <a:normAutofit/>
          </a:bodyPr>
          <a:lstStyle/>
          <a:p>
            <a:r>
              <a:rPr lang="cs-CZ" sz="45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Obecná kritéria přijatelnosti</a:t>
            </a:r>
            <a:endParaRPr lang="cs-CZ" sz="45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Podnadpis 7"/>
          <p:cNvSpPr>
            <a:spLocks noGrp="1"/>
          </p:cNvSpPr>
          <p:nvPr>
            <p:ph type="subTitle" idx="1"/>
          </p:nvPr>
        </p:nvSpPr>
        <p:spPr>
          <a:xfrm>
            <a:off x="1317824" y="2572544"/>
            <a:ext cx="10441160" cy="5976664"/>
          </a:xfrm>
        </p:spPr>
        <p:txBody>
          <a:bodyPr>
            <a:noAutofit/>
          </a:bodyPr>
          <a:lstStyle/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Projekt není v rozporu se Státním programem ochrany přírody a krajiny ČR, Strategií ochrany biologické rozmanitosti České republiky a Strategickým rámcem udržitelného rozvoje a Státní politikou životního prostředí ČR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Projekt není v kolizi s ostatními zájmy chráněnými dle zákona č. 114/1992 Sb., o ochraně přírody a krajiny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cs-CZ" sz="3000" dirty="0">
                <a:latin typeface="Helvetica" panose="020B0604020202020204" pitchFamily="34" charset="0"/>
                <a:cs typeface="Helvetica" panose="020B0604020202020204" pitchFamily="34" charset="0"/>
              </a:rPr>
              <a:t>Pokud se projekt bude realizovat v ZCHÚ nebo v území soustavy Natura 2000, není v rozporu s plánem/zásadami péče o ZCHÚ ani se souhrnem doporučených opatření pro území soustavy Natura 2000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3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59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ctrTitle"/>
          </p:nvPr>
        </p:nvSpPr>
        <p:spPr>
          <a:xfrm>
            <a:off x="957784" y="1420416"/>
            <a:ext cx="11054080" cy="1008112"/>
          </a:xfrm>
        </p:spPr>
        <p:txBody>
          <a:bodyPr>
            <a:normAutofit/>
          </a:bodyPr>
          <a:lstStyle/>
          <a:p>
            <a:r>
              <a:rPr lang="cs-CZ" sz="45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Obecná kritéria přijatelnosti</a:t>
            </a:r>
            <a:endParaRPr lang="cs-CZ" sz="45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Podnadpis 7"/>
          <p:cNvSpPr>
            <a:spLocks noGrp="1"/>
          </p:cNvSpPr>
          <p:nvPr>
            <p:ph type="subTitle" idx="1"/>
          </p:nvPr>
        </p:nvSpPr>
        <p:spPr>
          <a:xfrm>
            <a:off x="1317824" y="2428528"/>
            <a:ext cx="10441160" cy="6120680"/>
          </a:xfrm>
        </p:spPr>
        <p:txBody>
          <a:bodyPr>
            <a:noAutofit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Projekt </a:t>
            </a: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není v rozporu s územně plánovací dokumentací nebo schváleným plánem pozem­kových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úprav (s výjimkou plánů ÚSES)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Realizace projektu nezpůsobí významný pokles biodiverzity v lokalitě a zároveň nedojde k ne­vrat­nému negativnímu ovlivnění nebo zásahu do biotopů zvláště chráněných nebo ohro­že­ných druhů rostlin a 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živočichů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Náklady akce, které přesahují 150 % nákladů obvyklých opatření MŽP, nepřesahují 100 % dle Katalogu cen stavebních prací a jsou odůvodněny zvýšeným zájmem ochrany přírody a kra­jiny</a:t>
            </a:r>
            <a:r>
              <a:rPr lang="cs-CZ" sz="28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pPr marL="685800" lvl="0" indent="-685800" algn="l">
              <a:buFont typeface="Arial" panose="020B0604020202020204" pitchFamily="34" charset="0"/>
              <a:buChar char="•"/>
            </a:pPr>
            <a:r>
              <a:rPr lang="cs-CZ" sz="2800" dirty="0">
                <a:latin typeface="Helvetica" panose="020B0604020202020204" pitchFamily="34" charset="0"/>
                <a:cs typeface="Helvetica" panose="020B0604020202020204" pitchFamily="34" charset="0"/>
              </a:rPr>
              <a:t>Náklady akce, které nemají položku v Nákladech obvyklých opatření MŽP, nepřesahují 100 % dle Katalogu cen stavebních prací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cs-CZ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2481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957784" y="1420416"/>
            <a:ext cx="11054080" cy="1152128"/>
          </a:xfrm>
        </p:spPr>
        <p:txBody>
          <a:bodyPr>
            <a:normAutofit/>
          </a:bodyPr>
          <a:lstStyle/>
          <a:p>
            <a:r>
              <a:rPr lang="cs-CZ" sz="45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Obecné způsobilé výdaje v PO 4</a:t>
            </a:r>
            <a:endParaRPr lang="cs-CZ" sz="45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317824" y="2644552"/>
            <a:ext cx="10225136" cy="5976664"/>
          </a:xfrm>
        </p:spPr>
        <p:txBody>
          <a:bodyPr>
            <a:normAutofit fontScale="85000" lnSpcReduction="20000"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/>
              <a:t>Zpracování nutných podkladů, studií atd. dle potřeb daného SC – nutné dodržet podmínky projektové přípravy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/>
              <a:t>Stavební práce a úpravy, zemědělské a lesnické služby  zajišťující splnění parametrů dané oblasti – přímé realizační výdaje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/>
              <a:t>Vyvolané investice v přímé souvislosti s projektem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/>
              <a:t>VRN do 3 % z celkových přímých způsobilých výdajů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cs-CZ" dirty="0" smtClean="0"/>
              <a:t>Výdaje na dokončovací a rozvojovou péči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5235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25736" y="1780456"/>
            <a:ext cx="11704320" cy="1625600"/>
          </a:xfrm>
        </p:spPr>
        <p:txBody>
          <a:bodyPr>
            <a:normAutofit fontScale="90000"/>
          </a:bodyPr>
          <a:lstStyle/>
          <a:p>
            <a:r>
              <a:rPr lang="cs-CZ" sz="5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SC 4.1 </a:t>
            </a:r>
            <a: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cs-CZ" sz="5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400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Zajistit </a:t>
            </a:r>
            <a:r>
              <a:rPr lang="cs-CZ" sz="4400" dirty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příznivý stav předmětu ochrany národně</a:t>
            </a:r>
            <a:br>
              <a:rPr lang="cs-CZ" sz="4400" dirty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cs-CZ" sz="4400" dirty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významných chráněných území</a:t>
            </a:r>
            <a:endParaRPr lang="cs-CZ" sz="4400" b="1" dirty="0">
              <a:solidFill>
                <a:schemeClr val="bg1">
                  <a:lumMod val="5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8</a:t>
            </a:fld>
            <a:endParaRPr lang="cs-CZ"/>
          </a:p>
        </p:txBody>
      </p:sp>
      <p:pic>
        <p:nvPicPr>
          <p:cNvPr id="1026" name="Picture 2" descr="http://slavkovskyles.ochranaprirody.cz/res/data/076/011485_05_074395.jpg?seek=13711271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032" y="3652664"/>
            <a:ext cx="6755904" cy="50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8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650240" y="1348408"/>
            <a:ext cx="11704320" cy="667788"/>
          </a:xfrm>
        </p:spPr>
        <p:txBody>
          <a:bodyPr>
            <a:noAutofit/>
          </a:bodyPr>
          <a:lstStyle/>
          <a:p>
            <a:r>
              <a:rPr lang="cs-CZ" sz="45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Omezení SC 4.1</a:t>
            </a:r>
            <a:endParaRPr lang="cs-CZ" sz="45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dirty="0" smtClean="0"/>
              <a:t>Velkoplošná ZCHÚ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cs-CZ" dirty="0" smtClean="0"/>
              <a:t>NPR, NPP, Natura 2000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0A26A-0154-486C-AAD9-A82F17BDFDBE}" type="slidenum">
              <a:rPr lang="cs-CZ" smtClean="0"/>
              <a:t>9</a:t>
            </a:fld>
            <a:endParaRPr lang="cs-CZ"/>
          </a:p>
        </p:txBody>
      </p:sp>
      <p:pic>
        <p:nvPicPr>
          <p:cNvPr id="11" name="Zástupný symbol pro obsah 10"/>
          <p:cNvPicPr>
            <a:picLocks noGrp="1"/>
          </p:cNvPicPr>
          <p:nvPr>
            <p:ph sz="half" idx="2"/>
          </p:nvPr>
        </p:nvPicPr>
        <p:blipFill rotWithShape="1">
          <a:blip r:embed="rId2"/>
          <a:srcRect l="21867" t="21158" r="14009" b="9295"/>
          <a:stretch/>
        </p:blipFill>
        <p:spPr bwMode="auto">
          <a:xfrm>
            <a:off x="650875" y="4149847"/>
            <a:ext cx="5745163" cy="35049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Zástupný symbol pro obsah 11"/>
          <p:cNvPicPr>
            <a:picLocks noGrp="1"/>
          </p:cNvPicPr>
          <p:nvPr>
            <p:ph sz="quarter" idx="4"/>
          </p:nvPr>
        </p:nvPicPr>
        <p:blipFill rotWithShape="1">
          <a:blip r:embed="rId3"/>
          <a:srcRect l="21775" t="20831" r="15300" b="8475"/>
          <a:stretch/>
        </p:blipFill>
        <p:spPr bwMode="auto">
          <a:xfrm>
            <a:off x="6605588" y="4085998"/>
            <a:ext cx="5748337" cy="36326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29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1466</TotalTime>
  <Pages>0</Pages>
  <Words>1569</Words>
  <Characters>0</Characters>
  <Application>Microsoft Office PowerPoint</Application>
  <PresentationFormat>Vlastní</PresentationFormat>
  <Lines>0</Lines>
  <Paragraphs>347</Paragraphs>
  <Slides>36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2" baseType="lpstr">
      <vt:lpstr>Gill Sans</vt:lpstr>
      <vt:lpstr>ヒラギノ角ゴ ProN W3</vt:lpstr>
      <vt:lpstr>Arial</vt:lpstr>
      <vt:lpstr>Calibri</vt:lpstr>
      <vt:lpstr>Helvetica</vt:lpstr>
      <vt:lpstr>Motiv systému Office</vt:lpstr>
      <vt:lpstr>PO 4  Ochrana a péče o přírodu a krajinu</vt:lpstr>
      <vt:lpstr>     PO 4 ČLOVĚK  PŘÍRODA  KRAJINA </vt:lpstr>
      <vt:lpstr>Prezentace aplikace PowerPoint</vt:lpstr>
      <vt:lpstr>Obecná kritéria přijatelnosti</vt:lpstr>
      <vt:lpstr>Obecná kritéria přijatelnosti</vt:lpstr>
      <vt:lpstr>Obecná kritéria přijatelnosti</vt:lpstr>
      <vt:lpstr>Obecné způsobilé výdaje v PO 4</vt:lpstr>
      <vt:lpstr>SC 4.1  Zajistit příznivý stav předmětu ochrany národně významných chráněných území</vt:lpstr>
      <vt:lpstr>Omezení SC 4.1</vt:lpstr>
      <vt:lpstr>Aktivity SC 4.1</vt:lpstr>
      <vt:lpstr>Výše podpory SC 4.1</vt:lpstr>
      <vt:lpstr>Specifická kritéria přijatelnosti 4.1</vt:lpstr>
      <vt:lpstr>Specifické způsobilé výdaje 4.1</vt:lpstr>
      <vt:lpstr>SC 4.2 Posílit biodiverzitu</vt:lpstr>
      <vt:lpstr>Aktivity SC 4.2</vt:lpstr>
      <vt:lpstr>Aktivity SC 4.2</vt:lpstr>
      <vt:lpstr>Výše podpory SC 4.2 </vt:lpstr>
      <vt:lpstr>Specifická kritéria přijatelnosti 4.2</vt:lpstr>
      <vt:lpstr>Specifická kritéria přijatelnosti 4.2</vt:lpstr>
      <vt:lpstr>Specifické způsobilé výdaje 4.2</vt:lpstr>
      <vt:lpstr>SC 4.3 Posílit přirozené funkce krajiny</vt:lpstr>
      <vt:lpstr>Aktivity SC 4.3</vt:lpstr>
      <vt:lpstr>Aktivity SC 4.3</vt:lpstr>
      <vt:lpstr>Aktivity SC 4.3</vt:lpstr>
      <vt:lpstr>Aktivity SC 4.3</vt:lpstr>
      <vt:lpstr>Aktivity SC 4.3</vt:lpstr>
      <vt:lpstr>Aktivity SC 4.3</vt:lpstr>
      <vt:lpstr>Aktivity SC 4.3</vt:lpstr>
      <vt:lpstr>Specifická kritéria přijatelnosti 4.3</vt:lpstr>
      <vt:lpstr>Specifická kritéria přijatelnosti 4.3</vt:lpstr>
      <vt:lpstr>Specifické způsobilé výdaje 4.3</vt:lpstr>
      <vt:lpstr>SC 4.4 Zlepšit kvalitu prostředí v sídlech</vt:lpstr>
      <vt:lpstr>Aktivity SC 4.4</vt:lpstr>
      <vt:lpstr>Specifická kritéria přijatelnosti 4.4</vt:lpstr>
      <vt:lpstr>Způsobilé výdaje 4.4</vt:lpstr>
      <vt:lpstr>Děkuji za pozornost! Lucie Landová Lucie.landova@nature.cz tel.: 283 069 219</vt:lpstr>
    </vt:vector>
  </TitlesOfParts>
  <Company>Ministerstvo životního prostředí ČR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Romana Trubačíková</dc:creator>
  <cp:lastModifiedBy>Lucie Landová</cp:lastModifiedBy>
  <cp:revision>78</cp:revision>
  <cp:lastPrinted>2012-11-29T12:41:50Z</cp:lastPrinted>
  <dcterms:created xsi:type="dcterms:W3CDTF">2015-03-18T06:50:30Z</dcterms:created>
  <dcterms:modified xsi:type="dcterms:W3CDTF">2015-06-21T20:24:53Z</dcterms:modified>
</cp:coreProperties>
</file>